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00A89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2017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2023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53505</c:v>
                </c:pt>
                <c:pt idx="1">
                  <c:v>605006</c:v>
                </c:pt>
                <c:pt idx="2">
                  <c:v>452388</c:v>
                </c:pt>
                <c:pt idx="3">
                  <c:v>143666</c:v>
                </c:pt>
                <c:pt idx="4">
                  <c:v>755970</c:v>
                </c:pt>
                <c:pt idx="5">
                  <c:v>169909</c:v>
                </c:pt>
                <c:pt idx="6">
                  <c:v>159921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C23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F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48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× AREA / Panasonic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40080" y="37490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Stratégiai együttműködés — Magyarország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40080" y="4572000"/>
            <a:ext cx="1097280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 ·  EST. 1989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Finanszírozási források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20%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saját forrás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26364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6364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80%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626364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pályázat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5486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2024-ben induló pályázatok: hűtőházi és betakarítás utáni fejlesztések, élelmiszer-feldolgozó zöld beruházások.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10/13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rész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Új irány — Átállás B2B-re</a:t>
            </a:r>
            <a:endParaRPr lang="en-US" sz="5000" dirty="0"/>
          </a:p>
        </p:txBody>
      </p:sp>
      <p:sp>
        <p:nvSpPr>
          <p:cNvPr id="4" name="Shape 2"/>
          <p:cNvSpPr/>
          <p:nvPr/>
        </p:nvSpPr>
        <p:spPr>
          <a:xfrm>
            <a:off x="640080" y="45720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11/13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011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az a B2B? (Business-to-Business)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Gyártó → nagyvállalat közvetlen értékesítés. Nagy volumen, hosszabb kapcsolat, jobb árrés, kiszámítható forgalom.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365760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Kevés, nagy ügyfél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Közvetlen gyártói kapcsolat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Kapcsolat-vezérelt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Volumen-alapú ár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Hosszú távú szerződések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0" y="3657600"/>
            <a:ext cx="5303520" cy="2468880"/>
          </a:xfrm>
          <a:prstGeom prst="roundRect">
            <a:avLst>
              <a:gd name="adj" fmla="val 555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3749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583680" y="42976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— A piaci fordulópont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58368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környékén megfigyeltük, hogy Magyarországon és az Európai piacon a nagyvállalatok és internacionális vállalatok közvetlen gyártói beszerzést preferálnak projektjeikhez.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12/13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Fő termékelemeink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Panelszerkezetek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38912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Ajtók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813816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13816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Intarcon termékek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0080" y="31089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Határozott elképzelésünk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6576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Intarcon termékek értékesítése. Határozott forgalomnövekedést várunk a B2B-re történő átállással.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640080" y="54864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Köszönjük a figyelmet — kezdjük el együtt.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rész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058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LHG Kft. bemutatása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640080" y="41148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2/13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Több mint 35 év szakértelem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LHG Kft. 1989-ben alakult, és azóta meghatározó szereplője a magyar hűtéstechnikai és komplex projekt-megvalósítási piacnak.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1989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91440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alapítás éve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35+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66344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 tapasztalat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1248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4" name="Text 12"/>
          <p:cNvSpPr/>
          <p:nvPr/>
        </p:nvSpPr>
        <p:spPr>
          <a:xfrm>
            <a:off x="841248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841248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korábbi modell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Megvalósított B2C projektek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áruházlánc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Nagybani piac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64008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 Magyarország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Speciális almatároló hűtőházak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4/13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az a B2C? (Business-to-Consumer)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8346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Vállalat → végfelhasználó értékesítés. Több közvetítő, kisebb tételek, magasabb egységár, hosszabb értékesítési lánc.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Sok kisebb ügyfél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Közvetítőkön át értékesít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Marketing-vezérelt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Magasabb egységenkénti ár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Hosszabb döntési lánc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5/13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rész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Cooling Solutions — Piaci elemzés 2017–2023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448056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6/13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Elérhető kiskereskedelmi lánc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LHG-n keresztül elérhető magyar áruházláncok: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PENNY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2900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2900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ALDI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21792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LIDL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900684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00684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4008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42900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621792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AUCHAN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900684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00684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7/13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Hűtőházi és tárolói szegmens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91440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Almatárolók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42900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0332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70332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Húsüzemek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9224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Zöldségtárolók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00684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28116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928116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Gombatárolók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5943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LHG szűkebb, de kizárólagos szervizpartner-hálózattal dolgozik. Más gyártók termékeit nem ajánljuk — fókuszált AREA / Intarcon képviselet.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8/13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Forgalmi adatok 2017–2023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Éves AREA-forgalom (Ft) — kiugró 2018 és 2021 csúcsok, jelentős ingadozással.</a:t>
            </a:r>
            <a:endParaRPr lang="en-US" sz="1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640080" y="2103120"/>
          <a:ext cx="10881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9/13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LHG x AREA Panasonic — HU</dc:title>
  <dc:subject>PptxGenJS Presentation</dc:subject>
  <dc:creator>PptxGenJS</dc:creator>
  <cp:lastModifiedBy>PptxGenJS</cp:lastModifiedBy>
  <cp:revision>1</cp:revision>
  <dcterms:created xsi:type="dcterms:W3CDTF">2026-05-18T18:33:31Z</dcterms:created>
  <dcterms:modified xsi:type="dcterms:W3CDTF">2026-05-18T18:33:31Z</dcterms:modified>
</cp:coreProperties>
</file>