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3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</c:v>
                </c:pt>
              </c:strCache>
            </c:strRef>
          </c:tx>
          <c:spPr>
            <a:solidFill>
              <a:srgbClr val="00A89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Sheet1!$A$2:$A$8</c:f>
              <c:multiLvlStrCache>
                <c:ptCount val="7"/>
                <c:lvl>
                  <c:pt idx="0">
                    <c:v>2017</c:v>
                  </c:pt>
                  <c:pt idx="1">
                    <c:v>2018</c:v>
                  </c:pt>
                  <c:pt idx="2">
                    <c:v>2019</c:v>
                  </c:pt>
                  <c:pt idx="3">
                    <c:v>2020</c:v>
                  </c:pt>
                  <c:pt idx="4">
                    <c:v>2021</c:v>
                  </c:pt>
                  <c:pt idx="5">
                    <c:v>2022</c:v>
                  </c:pt>
                  <c:pt idx="6">
                    <c:v>2023</c:v>
                  </c:pt>
                </c:lvl>
              </c:multiLvlStrCache>
            </c:multiLvl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53505</c:v>
                </c:pt>
                <c:pt idx="1">
                  <c:v>605006</c:v>
                </c:pt>
                <c:pt idx="2">
                  <c:v>452388</c:v>
                </c:pt>
                <c:pt idx="3">
                  <c:v>143666</c:v>
                </c:pt>
                <c:pt idx="4">
                  <c:v>755970</c:v>
                </c:pt>
                <c:pt idx="5">
                  <c:v>169909</c:v>
                </c:pt>
                <c:pt idx="6">
                  <c:v>159921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400" b="0" i="0" u="none" strike="noStrike">
                <a:solidFill>
                  <a:srgbClr val="0C234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FA3B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5486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Kft. × AREA / Panasonic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640080" y="37490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Colaboración estratégica — Hungría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640080" y="4572000"/>
            <a:ext cx="1097280" cy="4572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47548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Kft.  ·  EST. 1989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Fuentes de financiación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417320"/>
            <a:ext cx="10972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2103120"/>
            <a:ext cx="5440680" cy="3200400"/>
          </a:xfrm>
          <a:prstGeom prst="roundRect">
            <a:avLst>
              <a:gd name="adj" fmla="val 4286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377440"/>
            <a:ext cx="54406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20%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640080" y="4114800"/>
            <a:ext cx="5440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recursos propios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263640" y="2103120"/>
            <a:ext cx="5440680" cy="3200400"/>
          </a:xfrm>
          <a:prstGeom prst="roundRect">
            <a:avLst>
              <a:gd name="adj" fmla="val 4286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263640" y="2377440"/>
            <a:ext cx="544068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80%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6263640" y="4114800"/>
            <a:ext cx="54406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licitaciones UE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40080" y="548640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Licitaciones que comienzan en 2024: mejoras de cámaras frigoríficas y postcosecha, inversiones verdes en plantas de procesamiento alimentario.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10/13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C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3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834640"/>
            <a:ext cx="10972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nueva dirección — Transición al B2B</a:t>
            </a:r>
            <a:endParaRPr lang="en-US" sz="5000" dirty="0"/>
          </a:p>
        </p:txBody>
      </p:sp>
      <p:sp>
        <p:nvSpPr>
          <p:cNvPr id="4" name="Shape 2"/>
          <p:cNvSpPr/>
          <p:nvPr/>
        </p:nvSpPr>
        <p:spPr>
          <a:xfrm>
            <a:off x="640080" y="4572000"/>
            <a:ext cx="137160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11/13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65760"/>
            <a:ext cx="3657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640080" y="201168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es B2B? (Business-to-Business)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265176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Venta directa fabricante → gran empresa. Alto volumen, relaciones más largas, mejores márgenes, ingresos predecibles.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3657600"/>
            <a:ext cx="5486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Pocos clientes grandes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Relación directa con el fabricante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Impulsado por relaciones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Precio basado en volumen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■"/>
            </a:pPr>
            <a:r>
              <a:rPr lang="en-US" sz="15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Contratos a largo plazo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400800" y="3657600"/>
            <a:ext cx="5303520" cy="2468880"/>
          </a:xfrm>
          <a:prstGeom prst="roundRect">
            <a:avLst>
              <a:gd name="adj" fmla="val 5556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3749040"/>
            <a:ext cx="5029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583680" y="42976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 — El punto de inflexión del mercado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583680" y="4754880"/>
            <a:ext cx="5029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Alrededor de 2020 observamos que en Hungría y en el mercado europeo las grandes empresas e internacionales prefieren la compra directa al fabricante para sus proyectos.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12/13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C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6400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4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Nuestros elementos de producto principales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640080" y="1371600"/>
            <a:ext cx="3474720" cy="1371600"/>
          </a:xfrm>
          <a:prstGeom prst="roundRect">
            <a:avLst>
              <a:gd name="adj" fmla="val 6667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3716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Estructuras de panel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389120" y="1371600"/>
            <a:ext cx="3474720" cy="1371600"/>
          </a:xfrm>
          <a:prstGeom prst="roundRect">
            <a:avLst>
              <a:gd name="adj" fmla="val 6667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389120" y="13716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Puertas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8138160" y="1371600"/>
            <a:ext cx="3474720" cy="1371600"/>
          </a:xfrm>
          <a:prstGeom prst="roundRect">
            <a:avLst>
              <a:gd name="adj" fmla="val 6667"/>
            </a:avLst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138160" y="1371600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Productos Intarcon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40080" y="31089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4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Nuestra visión firme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40080" y="365760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venta de productos Intarcon. Esperamos un fuerte aumento de la facturación con la transición al modelo B2B.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640080" y="5486400"/>
            <a:ext cx="137160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56692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Gracias — empecemos juntos.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1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834640"/>
            <a:ext cx="10058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Presentación de LHG Kft.</a:t>
            </a:r>
            <a:endParaRPr lang="en-US" sz="5400" dirty="0"/>
          </a:p>
        </p:txBody>
      </p:sp>
      <p:sp>
        <p:nvSpPr>
          <p:cNvPr id="4" name="Shape 2"/>
          <p:cNvSpPr/>
          <p:nvPr/>
        </p:nvSpPr>
        <p:spPr>
          <a:xfrm>
            <a:off x="640080" y="4114800"/>
            <a:ext cx="137160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2/13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Más de 35 años de experiencia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640080" y="1463040"/>
            <a:ext cx="10515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Kft. fue fundada en 1989 y desde entonces es un actor principal en el mercado húngaro de refrigeración y ejecución integral de proyectos.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640080" y="3291840"/>
            <a:ext cx="3474720" cy="2560320"/>
          </a:xfrm>
          <a:prstGeom prst="roundRect">
            <a:avLst>
              <a:gd name="adj" fmla="val 5357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914400" y="3566160"/>
            <a:ext cx="6400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384048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1989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914400" y="52120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año de fundación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389120" y="3291840"/>
            <a:ext cx="3474720" cy="2560320"/>
          </a:xfrm>
          <a:prstGeom prst="roundRect">
            <a:avLst>
              <a:gd name="adj" fmla="val 5357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63440" y="3566160"/>
            <a:ext cx="6400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0" name="Text 8"/>
          <p:cNvSpPr/>
          <p:nvPr/>
        </p:nvSpPr>
        <p:spPr>
          <a:xfrm>
            <a:off x="4663440" y="384048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35+</a:t>
            </a:r>
            <a:endParaRPr lang="en-US" sz="6400" dirty="0"/>
          </a:p>
        </p:txBody>
      </p:sp>
      <p:sp>
        <p:nvSpPr>
          <p:cNvPr id="11" name="Text 9"/>
          <p:cNvSpPr/>
          <p:nvPr/>
        </p:nvSpPr>
        <p:spPr>
          <a:xfrm>
            <a:off x="4663440" y="52120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años de experiencia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138160" y="3291840"/>
            <a:ext cx="3474720" cy="2560320"/>
          </a:xfrm>
          <a:prstGeom prst="roundRect">
            <a:avLst>
              <a:gd name="adj" fmla="val 5357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412480" y="3566160"/>
            <a:ext cx="6400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14" name="Text 12"/>
          <p:cNvSpPr/>
          <p:nvPr/>
        </p:nvSpPr>
        <p:spPr>
          <a:xfrm>
            <a:off x="8412480" y="3840480"/>
            <a:ext cx="29260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B2C</a:t>
            </a:r>
            <a:endParaRPr lang="en-US" sz="6400" dirty="0"/>
          </a:p>
        </p:txBody>
      </p:sp>
      <p:sp>
        <p:nvSpPr>
          <p:cNvPr id="15" name="Text 13"/>
          <p:cNvSpPr/>
          <p:nvPr/>
        </p:nvSpPr>
        <p:spPr>
          <a:xfrm>
            <a:off x="8412480" y="521208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300" kern="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modelo anterior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3/13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Proyectos B2C realizados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640080" y="1417320"/>
            <a:ext cx="10972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201168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2011680"/>
            <a:ext cx="73152" cy="17373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219456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05840" y="265176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Cadena de tiendas Centrum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6217920" y="201168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217920" y="2011680"/>
            <a:ext cx="73152" cy="17373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0" name="Text 8"/>
          <p:cNvSpPr/>
          <p:nvPr/>
        </p:nvSpPr>
        <p:spPr>
          <a:xfrm>
            <a:off x="6583680" y="219456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583680" y="265176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Mercado mayorista (Nagybani piac)</a:t>
            </a:r>
            <a:endParaRPr lang="en-US" sz="2200" dirty="0"/>
          </a:p>
        </p:txBody>
      </p:sp>
      <p:sp>
        <p:nvSpPr>
          <p:cNvPr id="12" name="Shape 10"/>
          <p:cNvSpPr/>
          <p:nvPr/>
        </p:nvSpPr>
        <p:spPr>
          <a:xfrm>
            <a:off x="640080" y="402336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4023360"/>
            <a:ext cx="73152" cy="17373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42062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05840" y="466344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Tesco Hungría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6217920" y="4023360"/>
            <a:ext cx="5303520" cy="1737360"/>
          </a:xfrm>
          <a:prstGeom prst="roundRect">
            <a:avLst>
              <a:gd name="adj" fmla="val 5263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217920" y="4023360"/>
            <a:ext cx="73152" cy="1737360"/>
          </a:xfrm>
          <a:prstGeom prst="rect">
            <a:avLst/>
          </a:prstGeom>
          <a:solidFill>
            <a:srgbClr val="00A896"/>
          </a:solidFill>
          <a:ln/>
        </p:spPr>
      </p:sp>
      <p:sp>
        <p:nvSpPr>
          <p:cNvPr id="18" name="Text 16"/>
          <p:cNvSpPr/>
          <p:nvPr/>
        </p:nvSpPr>
        <p:spPr>
          <a:xfrm>
            <a:off x="6583680" y="420624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583680" y="4663440"/>
            <a:ext cx="4754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Cámaras frigoríficas especializadas para manzanas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4/13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3657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B2C</a:t>
            </a:r>
            <a:endParaRPr lang="en-US" sz="12000" dirty="0"/>
          </a:p>
        </p:txBody>
      </p:sp>
      <p:sp>
        <p:nvSpPr>
          <p:cNvPr id="3" name="Text 1"/>
          <p:cNvSpPr/>
          <p:nvPr/>
        </p:nvSpPr>
        <p:spPr>
          <a:xfrm>
            <a:off x="640080" y="210312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¿Qué es B2C? (Business-to-Consumer)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283464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Venta de empresa → consumidor final. Más intermediarios, pedidos pequeños, precio unitario alto, cadena de venta larga.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4114800"/>
            <a:ext cx="109728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Muchos clientes pequeños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Vende a través de intermediarios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Impulsado por marketing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Precio unitario más alto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700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Cadena de decisión larga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5/13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2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640080" y="283464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AREA Cooling Solutions — Análisis de mercado 2017–2023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4480560"/>
            <a:ext cx="137160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6/13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Cadenas minoristas accesibles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Cadenas minoristas húngaras accesibles a través de LHG: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640080" y="22860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22860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PENNY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429000" y="22860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429000" y="22860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ALDI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6217920" y="22860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217920" y="22860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LIDL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9006840" y="22860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006840" y="22860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CBA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40080" y="41148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41148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</a:t>
            </a:r>
            <a:endParaRPr lang="en-US" sz="2800" dirty="0"/>
          </a:p>
        </p:txBody>
      </p:sp>
      <p:sp>
        <p:nvSpPr>
          <p:cNvPr id="14" name="Shape 12"/>
          <p:cNvSpPr/>
          <p:nvPr/>
        </p:nvSpPr>
        <p:spPr>
          <a:xfrm>
            <a:off x="3429000" y="41148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29000" y="41148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TESCO</a:t>
            </a:r>
            <a:endParaRPr lang="en-US" sz="2800" dirty="0"/>
          </a:p>
        </p:txBody>
      </p:sp>
      <p:sp>
        <p:nvSpPr>
          <p:cNvPr id="16" name="Shape 14"/>
          <p:cNvSpPr/>
          <p:nvPr/>
        </p:nvSpPr>
        <p:spPr>
          <a:xfrm>
            <a:off x="6217920" y="41148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17920" y="41148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AUCHAN</a:t>
            </a:r>
            <a:endParaRPr lang="en-US" sz="2800" dirty="0"/>
          </a:p>
        </p:txBody>
      </p:sp>
      <p:sp>
        <p:nvSpPr>
          <p:cNvPr id="18" name="Shape 16"/>
          <p:cNvSpPr/>
          <p:nvPr/>
        </p:nvSpPr>
        <p:spPr>
          <a:xfrm>
            <a:off x="9006840" y="4114800"/>
            <a:ext cx="2560320" cy="1554480"/>
          </a:xfrm>
          <a:prstGeom prst="roundRect">
            <a:avLst>
              <a:gd name="adj" fmla="val 5882"/>
            </a:avLst>
          </a:prstGeom>
          <a:solidFill>
            <a:srgbClr val="0C2340"/>
          </a:solidFill>
          <a:ln w="12700">
            <a:solidFill>
              <a:srgbClr val="0C234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006840" y="4114800"/>
            <a:ext cx="25603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SPAR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7/13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Segmento de cámaras frigoríficas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417320"/>
            <a:ext cx="1097280" cy="54864"/>
          </a:xfrm>
          <a:prstGeom prst="rect">
            <a:avLst/>
          </a:prstGeom>
          <a:solidFill>
            <a:srgbClr val="F5A623"/>
          </a:solidFill>
          <a:ln/>
        </p:spPr>
      </p:sp>
      <p:sp>
        <p:nvSpPr>
          <p:cNvPr id="4" name="Shape 2"/>
          <p:cNvSpPr/>
          <p:nvPr/>
        </p:nvSpPr>
        <p:spPr>
          <a:xfrm>
            <a:off x="640080" y="2286000"/>
            <a:ext cx="2560320" cy="3474720"/>
          </a:xfrm>
          <a:prstGeom prst="roundRect">
            <a:avLst>
              <a:gd name="adj" fmla="val 3571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4688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914400" y="393192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Almacenes de manzanas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3429000" y="2286000"/>
            <a:ext cx="2560320" cy="3474720"/>
          </a:xfrm>
          <a:prstGeom prst="roundRect">
            <a:avLst>
              <a:gd name="adj" fmla="val 3571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703320" y="24688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3703320" y="393192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Plantas cárnicas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6217920" y="2286000"/>
            <a:ext cx="2560320" cy="3474720"/>
          </a:xfrm>
          <a:prstGeom prst="roundRect">
            <a:avLst>
              <a:gd name="adj" fmla="val 3571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92240" y="24688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3600" dirty="0"/>
          </a:p>
        </p:txBody>
      </p:sp>
      <p:sp>
        <p:nvSpPr>
          <p:cNvPr id="12" name="Text 10"/>
          <p:cNvSpPr/>
          <p:nvPr/>
        </p:nvSpPr>
        <p:spPr>
          <a:xfrm>
            <a:off x="6492240" y="393192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Almacenes de verduras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9006840" y="2286000"/>
            <a:ext cx="2560320" cy="3474720"/>
          </a:xfrm>
          <a:prstGeom prst="roundRect">
            <a:avLst>
              <a:gd name="adj" fmla="val 3571"/>
            </a:avLst>
          </a:prstGeom>
          <a:solidFill>
            <a:srgbClr val="F4F1EA"/>
          </a:solidFill>
          <a:ln w="12700">
            <a:solidFill>
              <a:srgbClr val="F4F1E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281160" y="246888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9281160" y="3931920"/>
            <a:ext cx="21031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Almacenes de setas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0080" y="59436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trabaja con una red de servicio más reducida pero exclusiva. No recomendamos productos de fabricantes competidores — representación enfocada en AREA / Intarcon.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8/13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C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Datos de facturación 2017–2023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640080" y="137160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Facturación anual AREA (HUF) — picos destacados en 2018 y 2021 con volatilidad significativa.</a:t>
            </a:r>
            <a:endParaRPr lang="en-US" sz="14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640080" y="2103120"/>
          <a:ext cx="1088136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Text 2"/>
          <p:cNvSpPr/>
          <p:nvPr/>
        </p:nvSpPr>
        <p:spPr>
          <a:xfrm>
            <a:off x="365760" y="64922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LHG × AREA / Panasonic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11094415" y="64922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9/13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LHG x AREA Panasonic — ES</dc:title>
  <dc:subject>PptxGenJS Presentation</dc:subject>
  <dc:creator>PptxGenJS</dc:creator>
  <cp:lastModifiedBy>PptxGenJS</cp:lastModifiedBy>
  <cp:revision>1</cp:revision>
  <dcterms:created xsi:type="dcterms:W3CDTF">2026-05-18T18:33:31Z</dcterms:created>
  <dcterms:modified xsi:type="dcterms:W3CDTF">2026-05-18T18:33:31Z</dcterms:modified>
</cp:coreProperties>
</file>