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2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00A89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2017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2023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53505</c:v>
                </c:pt>
                <c:pt idx="1">
                  <c:v>605006</c:v>
                </c:pt>
                <c:pt idx="2">
                  <c:v>452388</c:v>
                </c:pt>
                <c:pt idx="3">
                  <c:v>143666</c:v>
                </c:pt>
                <c:pt idx="4">
                  <c:v>755970</c:v>
                </c:pt>
                <c:pt idx="5">
                  <c:v>169909</c:v>
                </c:pt>
                <c:pt idx="6">
                  <c:v>159921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400" b="0" i="0" u="none" strike="noStrike">
                <a:solidFill>
                  <a:srgbClr val="0C23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FA3B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23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5486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Kft. × AREA / Panasonic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640080" y="37490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Partnership — Hungary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40080" y="4572000"/>
            <a:ext cx="1097280" cy="457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7548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spc="3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Kft.  ·  EST. 1989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Financing sources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417320"/>
            <a:ext cx="10972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2103120"/>
            <a:ext cx="5440680" cy="3200400"/>
          </a:xfrm>
          <a:prstGeom prst="roundRect">
            <a:avLst>
              <a:gd name="adj" fmla="val 4286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377440"/>
            <a:ext cx="54406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20%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640080" y="4114800"/>
            <a:ext cx="5440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spc="3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 resources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6263640" y="2103120"/>
            <a:ext cx="5440680" cy="3200400"/>
          </a:xfrm>
          <a:prstGeom prst="roundRect">
            <a:avLst>
              <a:gd name="adj" fmla="val 4286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263640" y="2377440"/>
            <a:ext cx="54406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80%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6263640" y="4114800"/>
            <a:ext cx="5440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tenders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0080" y="548640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Tenders starting 2024: cold-storage and post-harvest improvements, green investments in food processing plants.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10/13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C23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6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834640"/>
            <a:ext cx="10972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New Direction — Switching to B2B</a:t>
            </a:r>
            <a:endParaRPr lang="en-US" sz="5000" dirty="0"/>
          </a:p>
        </p:txBody>
      </p:sp>
      <p:sp>
        <p:nvSpPr>
          <p:cNvPr id="4" name="Shape 2"/>
          <p:cNvSpPr/>
          <p:nvPr/>
        </p:nvSpPr>
        <p:spPr>
          <a:xfrm>
            <a:off x="640080" y="4572000"/>
            <a:ext cx="137160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11/13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3657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</a:t>
            </a:r>
            <a:endParaRPr lang="en-US" sz="12000" dirty="0"/>
          </a:p>
        </p:txBody>
      </p:sp>
      <p:sp>
        <p:nvSpPr>
          <p:cNvPr id="3" name="Text 1"/>
          <p:cNvSpPr/>
          <p:nvPr/>
        </p:nvSpPr>
        <p:spPr>
          <a:xfrm>
            <a:off x="640080" y="2011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B2B? (Business-to-Business)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265176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Manufacturer → large enterprise direct sales. High volume, longer relationships, better margins, predictable revenue.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3657600"/>
            <a:ext cx="5486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 large customers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manufacturer relationship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Relationship-driven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Volume-based pricing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Long-term contracts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400800" y="3657600"/>
            <a:ext cx="5303520" cy="2468880"/>
          </a:xfrm>
          <a:prstGeom prst="roundRect">
            <a:avLst>
              <a:gd name="adj" fmla="val 5556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374904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583680" y="42976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 — The market turning point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583680" y="475488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Around 2020 we observed that in Hungary and across the European market, large and international enterprises prefer direct manufacturer procurement for their projects.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12/13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C23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4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core product elements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640080" y="1371600"/>
            <a:ext cx="3474720" cy="1371600"/>
          </a:xfrm>
          <a:prstGeom prst="roundRect">
            <a:avLst>
              <a:gd name="adj" fmla="val 6667"/>
            </a:avLst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37160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Panel structures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389120" y="1371600"/>
            <a:ext cx="3474720" cy="1371600"/>
          </a:xfrm>
          <a:prstGeom prst="roundRect">
            <a:avLst>
              <a:gd name="adj" fmla="val 6667"/>
            </a:avLst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389120" y="137160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Doors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8138160" y="1371600"/>
            <a:ext cx="3474720" cy="1371600"/>
          </a:xfrm>
          <a:prstGeom prst="roundRect">
            <a:avLst>
              <a:gd name="adj" fmla="val 6667"/>
            </a:avLst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138160" y="137160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Intarcon products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40080" y="31089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4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firm vision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0080" y="365760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Selling Intarcon products. We expect a strong revenue increase by transitioning to the B2B model.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640080" y="5486400"/>
            <a:ext cx="137160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56692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— let's begin together.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6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834640"/>
            <a:ext cx="10058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Introducing LHG Kft.</a:t>
            </a:r>
            <a:endParaRPr lang="en-US" sz="5400" dirty="0"/>
          </a:p>
        </p:txBody>
      </p:sp>
      <p:sp>
        <p:nvSpPr>
          <p:cNvPr id="4" name="Shape 2"/>
          <p:cNvSpPr/>
          <p:nvPr/>
        </p:nvSpPr>
        <p:spPr>
          <a:xfrm>
            <a:off x="640080" y="4114800"/>
            <a:ext cx="137160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2/13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35 years of expertise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640080" y="1463040"/>
            <a:ext cx="10515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Kft. was founded in 1989 and has been a leading player in the Hungarian refrigeration and complex project implementation market ever since.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640080" y="3291840"/>
            <a:ext cx="3474720" cy="2560320"/>
          </a:xfrm>
          <a:prstGeom prst="roundRect">
            <a:avLst>
              <a:gd name="adj" fmla="val 5357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14400" y="3566160"/>
            <a:ext cx="6400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384048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1989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914400" y="52120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3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founded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389120" y="3291840"/>
            <a:ext cx="3474720" cy="2560320"/>
          </a:xfrm>
          <a:prstGeom prst="roundRect">
            <a:avLst>
              <a:gd name="adj" fmla="val 5357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663440" y="3566160"/>
            <a:ext cx="6400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0" name="Text 8"/>
          <p:cNvSpPr/>
          <p:nvPr/>
        </p:nvSpPr>
        <p:spPr>
          <a:xfrm>
            <a:off x="4663440" y="384048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35+</a:t>
            </a:r>
            <a:endParaRPr lang="en-US" sz="6400" dirty="0"/>
          </a:p>
        </p:txBody>
      </p:sp>
      <p:sp>
        <p:nvSpPr>
          <p:cNvPr id="11" name="Text 9"/>
          <p:cNvSpPr/>
          <p:nvPr/>
        </p:nvSpPr>
        <p:spPr>
          <a:xfrm>
            <a:off x="4663440" y="52120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3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experience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138160" y="3291840"/>
            <a:ext cx="3474720" cy="2560320"/>
          </a:xfrm>
          <a:prstGeom prst="roundRect">
            <a:avLst>
              <a:gd name="adj" fmla="val 5357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412480" y="3566160"/>
            <a:ext cx="6400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4" name="Text 12"/>
          <p:cNvSpPr/>
          <p:nvPr/>
        </p:nvSpPr>
        <p:spPr>
          <a:xfrm>
            <a:off x="8412480" y="384048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B2C</a:t>
            </a:r>
            <a:endParaRPr lang="en-US" sz="6400" dirty="0"/>
          </a:p>
        </p:txBody>
      </p:sp>
      <p:sp>
        <p:nvSpPr>
          <p:cNvPr id="15" name="Text 13"/>
          <p:cNvSpPr/>
          <p:nvPr/>
        </p:nvSpPr>
        <p:spPr>
          <a:xfrm>
            <a:off x="8412480" y="52120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3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previous model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3/13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Completed B2C projects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640080" y="1417320"/>
            <a:ext cx="10972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2011680"/>
            <a:ext cx="5303520" cy="1737360"/>
          </a:xfrm>
          <a:prstGeom prst="roundRect">
            <a:avLst>
              <a:gd name="adj" fmla="val 5263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2011680"/>
            <a:ext cx="73152" cy="173736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219456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05840" y="265176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Centrum department store chain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6217920" y="2011680"/>
            <a:ext cx="5303520" cy="1737360"/>
          </a:xfrm>
          <a:prstGeom prst="roundRect">
            <a:avLst>
              <a:gd name="adj" fmla="val 5263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217920" y="2011680"/>
            <a:ext cx="73152" cy="173736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0" name="Text 8"/>
          <p:cNvSpPr/>
          <p:nvPr/>
        </p:nvSpPr>
        <p:spPr>
          <a:xfrm>
            <a:off x="6583680" y="219456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583680" y="265176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Wholesale Market (Nagybani piac)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640080" y="4023360"/>
            <a:ext cx="5303520" cy="1737360"/>
          </a:xfrm>
          <a:prstGeom prst="roundRect">
            <a:avLst>
              <a:gd name="adj" fmla="val 5263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4023360"/>
            <a:ext cx="73152" cy="173736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4" name="Text 12"/>
          <p:cNvSpPr/>
          <p:nvPr/>
        </p:nvSpPr>
        <p:spPr>
          <a:xfrm>
            <a:off x="1005840" y="42062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05840" y="466344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Tesco Hungary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6217920" y="4023360"/>
            <a:ext cx="5303520" cy="1737360"/>
          </a:xfrm>
          <a:prstGeom prst="roundRect">
            <a:avLst>
              <a:gd name="adj" fmla="val 5263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217920" y="4023360"/>
            <a:ext cx="73152" cy="173736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8" name="Text 16"/>
          <p:cNvSpPr/>
          <p:nvPr/>
        </p:nvSpPr>
        <p:spPr>
          <a:xfrm>
            <a:off x="6583680" y="42062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583680" y="466344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Specialized apple cold storage facilities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4/13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3657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B2C</a:t>
            </a:r>
            <a:endParaRPr lang="en-US" sz="12000" dirty="0"/>
          </a:p>
        </p:txBody>
      </p:sp>
      <p:sp>
        <p:nvSpPr>
          <p:cNvPr id="3" name="Text 1"/>
          <p:cNvSpPr/>
          <p:nvPr/>
        </p:nvSpPr>
        <p:spPr>
          <a:xfrm>
            <a:off x="640080" y="210312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B2C? (Business-to-Consumer)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283464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→ end-consumer sales. More intermediaries, smaller orders, higher unit price, longer sales chain.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4114800"/>
            <a:ext cx="10972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small customers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Sells through intermediaries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Marketing-driven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per-unit price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Longer decision chain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5/13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6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83464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AREA Cooling Solutions — Market Analysis 2017–2023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4480560"/>
            <a:ext cx="137160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6/13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Reachable retail chains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Hungarian retail chains accessible through LHG: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640080" y="22860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2860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PENNY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429000" y="22860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429000" y="22860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ALDI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6217920" y="22860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217920" y="22860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LIDL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9006840" y="22860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006840" y="22860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CBA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640080" y="41148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41148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429000" y="41148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429000" y="41148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TESCO</a:t>
            </a:r>
            <a:endParaRPr lang="en-US" sz="2800" dirty="0"/>
          </a:p>
        </p:txBody>
      </p:sp>
      <p:sp>
        <p:nvSpPr>
          <p:cNvPr id="16" name="Shape 14"/>
          <p:cNvSpPr/>
          <p:nvPr/>
        </p:nvSpPr>
        <p:spPr>
          <a:xfrm>
            <a:off x="6217920" y="41148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17920" y="41148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AUCHAN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9006840" y="41148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006840" y="41148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SPAR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7/13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Cold storage segment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417320"/>
            <a:ext cx="10972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2286000"/>
            <a:ext cx="2560320" cy="3474720"/>
          </a:xfrm>
          <a:prstGeom prst="roundRect">
            <a:avLst>
              <a:gd name="adj" fmla="val 3571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4688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914400" y="393192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 storages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3429000" y="2286000"/>
            <a:ext cx="2560320" cy="3474720"/>
          </a:xfrm>
          <a:prstGeom prst="roundRect">
            <a:avLst>
              <a:gd name="adj" fmla="val 3571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703320" y="24688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3703320" y="393192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Meat plants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6217920" y="2286000"/>
            <a:ext cx="2560320" cy="3474720"/>
          </a:xfrm>
          <a:prstGeom prst="roundRect">
            <a:avLst>
              <a:gd name="adj" fmla="val 3571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92240" y="24688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6492240" y="393192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Vegetable storages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9006840" y="2286000"/>
            <a:ext cx="2560320" cy="3474720"/>
          </a:xfrm>
          <a:prstGeom prst="roundRect">
            <a:avLst>
              <a:gd name="adj" fmla="val 3571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281160" y="24688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9281160" y="393192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Mushroom storages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0080" y="59436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works with a narrower but exclusive service partner network. We do not recommend competing manufacturers — focused AREA / Intarcon representation.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8/13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data 2017–2023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AREA turnover (HUF) — outstanding peaks in 2018 and 2021 with significant volatility.</a:t>
            </a:r>
            <a:endParaRPr lang="en-US" sz="1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640080" y="2103120"/>
          <a:ext cx="10881360" cy="4114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9/13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LHG x AREA Panasonic — EN</dc:title>
  <dc:subject>PptxGenJS Presentation</dc:subject>
  <dc:creator>PptxGenJS</dc:creator>
  <cp:lastModifiedBy>PptxGenJS</cp:lastModifiedBy>
  <cp:revision>1</cp:revision>
  <dcterms:created xsi:type="dcterms:W3CDTF">2026-05-18T18:33:31Z</dcterms:created>
  <dcterms:modified xsi:type="dcterms:W3CDTF">2026-05-18T18:33:31Z</dcterms:modified>
</cp:coreProperties>
</file>